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ED5"/>
    <a:srgbClr val="567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EBBC0-BEAE-4FCE-99E2-636A4AAB68F6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C13F2-A19A-499B-8389-E43DD3C3D3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7172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13F2-A19A-499B-8389-E43DD3C3D3D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042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BAA1A-F855-4D6E-9836-C8ADFD2A3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AF4448-3C4D-4927-B4C3-A32992685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C37E5E-92F1-4E21-9660-E1BDE2CE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BC2F-90B1-46A2-BCC8-E09B2D462327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2C837F-66B3-4576-9751-59B06FD08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8B9377-4F85-44C6-A2EB-8D93A4B15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BC0-6F18-4621-8D5F-0AEDCB216F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35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7A158-F188-4845-A938-522E8EDF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80DAF1D-A8E4-4A83-B0FD-A3AB2F776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5A7CCF-B821-4A37-8D3A-74206F8A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BC2F-90B1-46A2-BCC8-E09B2D462327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9B96B5-D35A-43BA-A26E-22364C5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947BA7-6570-40AA-8979-18E82354B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BC0-6F18-4621-8D5F-0AEDCB216F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47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E279DB3-29E6-47A8-8BCD-9A7846921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A43095-CCDA-4FAF-9698-A522A0C6F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7882EF-81FE-4B34-86B7-05D58C18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BC2F-90B1-46A2-BCC8-E09B2D462327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3DF253-DFE2-494E-8590-0140F311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1A4EFD-5D2D-423E-9CF9-ACC19448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BC0-6F18-4621-8D5F-0AEDCB216F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63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BC6B65-0BE2-40D1-BD12-0DAAEE58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AAEE3B-DCAA-4871-B4FA-316732774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94D142-B08E-427A-BA31-12BD7A41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BC2F-90B1-46A2-BCC8-E09B2D462327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0C004C-D094-4A48-AB06-EBC21ACE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77C4F5-5D9D-4B6E-BF12-9866CE339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BC0-6F18-4621-8D5F-0AEDCB216F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95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3D4C7-B51C-4ABC-8ABF-8F7253270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B6D134F-903B-4AD1-A7DE-C90105CAA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A29683-6ACF-4FC1-B8F0-EF03636D7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BC2F-90B1-46A2-BCC8-E09B2D462327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468BD1-94D8-48C0-9F0C-9B16CD11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E1DE73-B795-4786-BF41-0431CCB0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BC0-6F18-4621-8D5F-0AEDCB216F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227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D35B5-B832-434B-B1C9-33D4B99A1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252B4D-9981-4CE4-91EB-2A198D3DC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F8B4004-B617-479C-831E-7B21A783B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9A4B1A8-B4E4-42E3-9243-5B585583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BC2F-90B1-46A2-BCC8-E09B2D462327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48F77F-040F-4C87-9BEE-4C824C46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A907BC4-4A40-43C3-87E8-04FDB8F3D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BC0-6F18-4621-8D5F-0AEDCB216F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6042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B5B51-0577-4791-ACAB-DD2DF10D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098669-BB1E-461E-9994-C8249E8FF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06076AF-B028-40B9-ACED-E961141A6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311B4A-4277-45DD-8B4B-BB09508E8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45E64F3-C9B5-4766-847E-9F2263EFBE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592378F-4D09-417E-A9A0-9145244C7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BC2F-90B1-46A2-BCC8-E09B2D462327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9D3CC24-CE26-48FB-A808-9F015F36B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98A1E34-977E-46AA-9178-4BCABE39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BC0-6F18-4621-8D5F-0AEDCB216F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11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2D1A0-16F6-4DE1-99C2-DCCF99FF6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18425E8-F743-40D7-AFCD-C7BEDEA71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BC2F-90B1-46A2-BCC8-E09B2D462327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D29FA74-B55C-4149-AC50-D5CC14617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9A49DDB-1802-47D8-B203-57EE4120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BC0-6F18-4621-8D5F-0AEDCB216F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774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5C7339A-C690-4B43-B857-A4434376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BC2F-90B1-46A2-BCC8-E09B2D462327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08E11C3-FF1F-4420-ABA9-2BF04A8E2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9E85AC0-B3CE-4951-8A5A-D3AD92EF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BC0-6F18-4621-8D5F-0AEDCB216F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10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68A409-3D57-4805-B807-93CB4663C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82ABB6-9CC0-4AC7-8432-A8F4DCA3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2CA9081-CC93-4EB5-953F-20694E9CB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5918A0-B5EF-4A35-B6E5-295841117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BC2F-90B1-46A2-BCC8-E09B2D462327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E4D3B5-C4FF-4295-B982-CF3B2B200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17E628-7477-4671-A476-C6DF790CE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BC0-6F18-4621-8D5F-0AEDCB216F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73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3FAF3-29F6-4584-9A11-471CF6CF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DAB3B6F-851B-4731-AEE9-CCB0DCCEA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818CE9-A90E-4920-B7F4-54C6BF099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76D907D-59B4-458A-AF53-12CA67722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BC2F-90B1-46A2-BCC8-E09B2D462327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401D00-CE7D-4B78-B7AD-961AF9F7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44F0090-B3C7-4281-BE90-8E68B9B53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BC0-6F18-4621-8D5F-0AEDCB216F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699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F1B4E10-B855-4297-8C19-3E1748EC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EF1107-A940-48A2-A86E-75D2DFCAA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DC8432-A369-4F8F-A35D-30D236EC5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6BC2F-90B1-46A2-BCC8-E09B2D462327}" type="datetimeFigureOut">
              <a:rPr lang="nl-NL" smtClean="0"/>
              <a:t>21-6-2020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F4F8D3-4520-4CA3-9851-ED509F20B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2B93F4-F75A-4CCA-A279-047017CBA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23BC0-6F18-4621-8D5F-0AEDCB216F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44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C5E0E5-2989-4B7B-A145-1F6E034D1D6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121468" y="1074574"/>
            <a:ext cx="5697528" cy="2831602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06D6D6-396D-474C-BDC9-5F0741771DC3}"/>
              </a:ext>
            </a:extLst>
          </p:cNvPr>
          <p:cNvSpPr txBox="1"/>
          <p:nvPr/>
        </p:nvSpPr>
        <p:spPr>
          <a:xfrm>
            <a:off x="2352582" y="5160146"/>
            <a:ext cx="7235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Tw Cen MT Condensed" panose="020B0606020104020203" pitchFamily="34" charset="0"/>
              </a:rPr>
              <a:t>Instagram cursus voor (startende) leraren. Door Eline </a:t>
            </a:r>
            <a:r>
              <a:rPr lang="nl-NL" sz="2400" dirty="0" err="1">
                <a:latin typeface="Tw Cen MT Condensed" panose="020B0606020104020203" pitchFamily="34" charset="0"/>
              </a:rPr>
              <a:t>Kaim</a:t>
            </a:r>
            <a:r>
              <a:rPr lang="nl-NL" sz="2400" dirty="0">
                <a:latin typeface="Tw Cen MT Condensed" panose="020B0606020104020203" pitchFamily="34" charset="0"/>
              </a:rPr>
              <a:t> en Renée van Eijk.</a:t>
            </a:r>
          </a:p>
        </p:txBody>
      </p:sp>
    </p:spTree>
    <p:extLst>
      <p:ext uri="{BB962C8B-B14F-4D97-AF65-F5344CB8AC3E}">
        <p14:creationId xmlns:p14="http://schemas.microsoft.com/office/powerpoint/2010/main" val="248442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C5E0E5-2989-4B7B-A145-1F6E034D1D6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273383" y="5769429"/>
            <a:ext cx="1624703" cy="83640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06D6D6-396D-474C-BDC9-5F0741771DC3}"/>
              </a:ext>
            </a:extLst>
          </p:cNvPr>
          <p:cNvSpPr txBox="1"/>
          <p:nvPr/>
        </p:nvSpPr>
        <p:spPr>
          <a:xfrm>
            <a:off x="295182" y="544603"/>
            <a:ext cx="11515818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Tw Cen MT Condensed" panose="020B0606020104020203" pitchFamily="34" charset="0"/>
              </a:rPr>
              <a:t>Module 8 - Organisatie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r>
              <a:rPr lang="nl-NL" sz="3200" dirty="0">
                <a:latin typeface="Tw Cen MT Condensed" panose="020B0606020104020203" pitchFamily="34" charset="0"/>
              </a:rPr>
              <a:t>Voorbereiding voordat het schooljaar start.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Materiaal verzamelen (checklist)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Lokaal inrichten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Inlezen in de leerlingen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Planning en rooster maken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Tips voor de plattegrond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Reflectie op je eerste dagen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Contact met collega’s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Aandacht voor samenwerken met een duo-collega</a:t>
            </a:r>
          </a:p>
          <a:p>
            <a:endParaRPr lang="nl-NL" sz="4400" dirty="0">
              <a:latin typeface="Tw Cen MT Condensed" panose="020B0606020104020203" pitchFamily="34" charset="0"/>
            </a:endParaRPr>
          </a:p>
        </p:txBody>
      </p:sp>
      <p:pic>
        <p:nvPicPr>
          <p:cNvPr id="2" name="9b990e723497459bbdc561b831f48cdd">
            <a:hlinkClick r:id="" action="ppaction://media"/>
            <a:extLst>
              <a:ext uri="{FF2B5EF4-FFF2-40B4-BE49-F238E27FC236}">
                <a16:creationId xmlns:a16="http://schemas.microsoft.com/office/drawing/2014/main" id="{F211C7A5-C24E-4825-A4B1-99EA9DD6A3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7619" y="544603"/>
            <a:ext cx="2465764" cy="43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0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C5E0E5-2989-4B7B-A145-1F6E034D1D6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273383" y="5769429"/>
            <a:ext cx="1624703" cy="83640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06D6D6-396D-474C-BDC9-5F0741771DC3}"/>
              </a:ext>
            </a:extLst>
          </p:cNvPr>
          <p:cNvSpPr txBox="1"/>
          <p:nvPr/>
        </p:nvSpPr>
        <p:spPr>
          <a:xfrm>
            <a:off x="295182" y="544603"/>
            <a:ext cx="1151581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Tw Cen MT Condensed" panose="020B0606020104020203" pitchFamily="34" charset="0"/>
              </a:rPr>
              <a:t>Module 9 - Invallen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r>
              <a:rPr lang="nl-NL" sz="3200" dirty="0">
                <a:latin typeface="Tw Cen MT Condensed" panose="020B0606020104020203" pitchFamily="34" charset="0"/>
              </a:rPr>
              <a:t>Extra module voor leraren die geen eigen klas krijgen.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Plus handig voor leraren met eigen klas want ook 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bij hen komt er vast een keer een invaller.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Welke info wil je krijgen voor je start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Aandacht voor groepsvorming 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Regels &amp; routines die horen bij jou als leraar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Flexibel op kunnen stellen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Tips voor map met documenten die je kan gebruiken en eigen voorleesboek</a:t>
            </a:r>
            <a:endParaRPr lang="nl-NL" sz="4400" dirty="0">
              <a:latin typeface="Tw Cen MT Condensed" panose="020B0606020104020203" pitchFamily="34" charset="0"/>
            </a:endParaRPr>
          </a:p>
        </p:txBody>
      </p:sp>
      <p:pic>
        <p:nvPicPr>
          <p:cNvPr id="2" name="a5e961226e6f406a87e3b556fdcff8f2">
            <a:hlinkClick r:id="" action="ppaction://media"/>
            <a:extLst>
              <a:ext uri="{FF2B5EF4-FFF2-40B4-BE49-F238E27FC236}">
                <a16:creationId xmlns:a16="http://schemas.microsoft.com/office/drawing/2014/main" id="{75B7C6F9-7CD9-4C11-8F63-05E58F656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9531" y="544603"/>
            <a:ext cx="2293852" cy="40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9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C5E0E5-2989-4B7B-A145-1F6E034D1D6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273383" y="5769429"/>
            <a:ext cx="1624703" cy="83640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06D6D6-396D-474C-BDC9-5F0741771DC3}"/>
              </a:ext>
            </a:extLst>
          </p:cNvPr>
          <p:cNvSpPr txBox="1"/>
          <p:nvPr/>
        </p:nvSpPr>
        <p:spPr>
          <a:xfrm>
            <a:off x="293914" y="252167"/>
            <a:ext cx="11515818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Tw Cen MT Condensed" panose="020B0606020104020203" pitchFamily="34" charset="0"/>
              </a:rPr>
              <a:t>Praktisch:	</a:t>
            </a:r>
          </a:p>
          <a:p>
            <a:endParaRPr lang="nl-NL" sz="4000" dirty="0">
              <a:latin typeface="Tw Cen MT Condensed" panose="020B06060201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Aanmelden voor de cursus per mail (naam, Insta account, mailadres, betaling)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Verzoek doen tot toegang op Instagram account </a:t>
            </a:r>
            <a:r>
              <a:rPr lang="nl-NL" sz="2400" dirty="0">
                <a:latin typeface="Tw Cen MT Condensed" panose="020B0606020104020203" pitchFamily="34" charset="0"/>
              </a:rPr>
              <a:t>@</a:t>
            </a:r>
            <a:r>
              <a:rPr lang="nl-NL" sz="3200" dirty="0" err="1">
                <a:latin typeface="Tw Cen MT Condensed" panose="020B0606020104020203" pitchFamily="34" charset="0"/>
              </a:rPr>
              <a:t>sterksestartvoordeklas</a:t>
            </a:r>
            <a:endParaRPr lang="nl-NL" sz="3200" dirty="0">
              <a:latin typeface="Tw Cen MT Condensed" panose="020B06060201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Betaling in orde </a:t>
            </a:r>
            <a:r>
              <a:rPr lang="nl-NL" sz="2400" dirty="0">
                <a:latin typeface="Tw Cen MT Condensed" panose="020B0606020104020203" pitchFamily="34" charset="0"/>
              </a:rPr>
              <a:t>=</a:t>
            </a:r>
            <a:r>
              <a:rPr lang="nl-NL" sz="3200" dirty="0">
                <a:latin typeface="Tw Cen MT Condensed" panose="020B0606020104020203" pitchFamily="34" charset="0"/>
              </a:rPr>
              <a:t> toegang tot het account vanaf zaterdag 1 augustus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E-book ontvang je op vrijdag 31 juli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Cursus stopt op 11 oktober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r>
              <a:rPr lang="nl-NL" sz="4000" dirty="0">
                <a:latin typeface="Tw Cen MT Condensed" panose="020B0606020104020203" pitchFamily="34" charset="0"/>
              </a:rPr>
              <a:t>Prijzen: 		</a:t>
            </a:r>
          </a:p>
          <a:p>
            <a:endParaRPr lang="nl-NL" sz="4000" dirty="0">
              <a:latin typeface="Tw Cen MT Condensed" panose="020B06060201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Per persoon € 99,- incl. BTW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Per 10 personen € 890</a:t>
            </a:r>
            <a:r>
              <a:rPr lang="nl-NL" sz="3200">
                <a:latin typeface="Tw Cen MT Condensed" panose="020B0606020104020203" pitchFamily="34" charset="0"/>
              </a:rPr>
              <a:t>,- incl</a:t>
            </a:r>
            <a:r>
              <a:rPr lang="nl-NL" sz="3200" dirty="0">
                <a:latin typeface="Tw Cen MT Condensed" panose="020B0606020104020203" pitchFamily="34" charset="0"/>
              </a:rPr>
              <a:t>. BTW</a:t>
            </a:r>
          </a:p>
          <a:p>
            <a:endParaRPr lang="nl-NL" sz="4400" dirty="0"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3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C5E0E5-2989-4B7B-A145-1F6E034D1D6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273383" y="5769429"/>
            <a:ext cx="1624703" cy="83640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06D6D6-396D-474C-BDC9-5F0741771DC3}"/>
              </a:ext>
            </a:extLst>
          </p:cNvPr>
          <p:cNvSpPr txBox="1"/>
          <p:nvPr/>
        </p:nvSpPr>
        <p:spPr>
          <a:xfrm>
            <a:off x="293914" y="252167"/>
            <a:ext cx="11515818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Tw Cen MT Condensed" panose="020B0606020104020203" pitchFamily="34" charset="0"/>
              </a:rPr>
              <a:t>Doel:			</a:t>
            </a:r>
            <a:r>
              <a:rPr lang="nl-NL" sz="3200" dirty="0">
                <a:latin typeface="Tw Cen MT Condensed" panose="020B0606020104020203" pitchFamily="34" charset="0"/>
              </a:rPr>
              <a:t>Leraren ondersteunen bij de 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			start van hun schooljaar.  </a:t>
            </a:r>
          </a:p>
          <a:p>
            <a:endParaRPr lang="nl-NL" sz="4000" dirty="0">
              <a:latin typeface="Tw Cen MT Condensed" panose="020B0606020104020203" pitchFamily="34" charset="0"/>
            </a:endParaRPr>
          </a:p>
          <a:p>
            <a:r>
              <a:rPr lang="nl-NL" sz="4000" dirty="0">
                <a:latin typeface="Tw Cen MT Condensed" panose="020B0606020104020203" pitchFamily="34" charset="0"/>
              </a:rPr>
              <a:t>Doelgroep: 		- </a:t>
            </a:r>
            <a:r>
              <a:rPr lang="nl-NL" sz="3200" dirty="0">
                <a:latin typeface="Tw Cen MT Condensed" panose="020B0606020104020203" pitchFamily="34" charset="0"/>
              </a:rPr>
              <a:t>studerende leraren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			- net afgestudeerde leraren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			- ervaren leraren met behoefte aan 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			  een sterkere start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r>
              <a:rPr lang="nl-NL" sz="4000" dirty="0">
                <a:latin typeface="Tw Cen MT Condensed" panose="020B0606020104020203" pitchFamily="34" charset="0"/>
              </a:rPr>
              <a:t>Cursus:		- </a:t>
            </a:r>
            <a:r>
              <a:rPr lang="nl-NL" sz="3200" dirty="0">
                <a:latin typeface="Tw Cen MT Condensed" panose="020B0606020104020203" pitchFamily="34" charset="0"/>
              </a:rPr>
              <a:t>9 modules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			- 2,5 uur aan kijk-/luistertijd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			- e-book 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			- 2 x 1 uur live Q&amp;A</a:t>
            </a:r>
          </a:p>
          <a:p>
            <a:endParaRPr lang="nl-NL" sz="4400" dirty="0">
              <a:latin typeface="Tw Cen MT Condensed" panose="020B0606020104020203" pitchFamily="34" charset="0"/>
            </a:endParaRPr>
          </a:p>
        </p:txBody>
      </p:sp>
      <p:pic>
        <p:nvPicPr>
          <p:cNvPr id="2" name="9dcd1e96c95f4adfbe8a6233f7dced6f">
            <a:hlinkClick r:id="" action="ppaction://media"/>
            <a:extLst>
              <a:ext uri="{FF2B5EF4-FFF2-40B4-BE49-F238E27FC236}">
                <a16:creationId xmlns:a16="http://schemas.microsoft.com/office/drawing/2014/main" id="{AB87A204-DDA6-4776-BA7B-9CA203002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6179" y="630272"/>
            <a:ext cx="2434918" cy="432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7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C5E0E5-2989-4B7B-A145-1F6E034D1D6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273383" y="5769429"/>
            <a:ext cx="1624703" cy="83640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06D6D6-396D-474C-BDC9-5F0741771DC3}"/>
              </a:ext>
            </a:extLst>
          </p:cNvPr>
          <p:cNvSpPr txBox="1"/>
          <p:nvPr/>
        </p:nvSpPr>
        <p:spPr>
          <a:xfrm>
            <a:off x="295182" y="544603"/>
            <a:ext cx="1151581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Tw Cen MT Condensed" panose="020B0606020104020203" pitchFamily="34" charset="0"/>
              </a:rPr>
              <a:t>Module 1 - </a:t>
            </a:r>
            <a:r>
              <a:rPr lang="nl-NL" sz="4000" dirty="0" err="1">
                <a:latin typeface="Tw Cen MT Condensed" panose="020B0606020104020203" pitchFamily="34" charset="0"/>
              </a:rPr>
              <a:t>Mindset</a:t>
            </a:r>
            <a:endParaRPr lang="nl-NL" sz="4000" dirty="0">
              <a:latin typeface="Tw Cen MT Condensed" panose="020B0606020104020203" pitchFamily="34" charset="0"/>
            </a:endParaRP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r>
              <a:rPr lang="nl-NL" sz="3200" dirty="0">
                <a:latin typeface="Tw Cen MT Condensed" panose="020B0606020104020203" pitchFamily="34" charset="0"/>
              </a:rPr>
              <a:t>Uitleg over de overtuigingen van de makers van </a:t>
            </a:r>
            <a:r>
              <a:rPr lang="nl-NL" sz="3200">
                <a:latin typeface="Tw Cen MT Condensed" panose="020B0606020104020203" pitchFamily="34" charset="0"/>
              </a:rPr>
              <a:t>de cursus.</a:t>
            </a:r>
            <a:endParaRPr lang="nl-NL" sz="3200" dirty="0">
              <a:latin typeface="Tw Cen MT Condensed" panose="020B0606020104020203" pitchFamily="34" charset="0"/>
            </a:endParaRPr>
          </a:p>
          <a:p>
            <a:r>
              <a:rPr lang="nl-NL" sz="3200" dirty="0">
                <a:latin typeface="Tw Cen MT Condensed" panose="020B0606020104020203" pitchFamily="34" charset="0"/>
              </a:rPr>
              <a:t>Omdat deze de inhoud kleuren.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pPr marL="742950" indent="-742950">
              <a:buAutoNum type="arabicPeriod"/>
            </a:pPr>
            <a:r>
              <a:rPr lang="nl-NL" sz="3200" dirty="0">
                <a:latin typeface="Tw Cen MT Condensed" panose="020B0606020104020203" pitchFamily="34" charset="0"/>
              </a:rPr>
              <a:t>Iedereen wil gehoord gezien gewaardeerd worden.</a:t>
            </a:r>
          </a:p>
          <a:p>
            <a:pPr marL="742950" indent="-742950">
              <a:buAutoNum type="arabicPeriod"/>
            </a:pPr>
            <a:r>
              <a:rPr lang="nl-NL" sz="3200" dirty="0">
                <a:latin typeface="Tw Cen MT Condensed" panose="020B0606020104020203" pitchFamily="34" charset="0"/>
              </a:rPr>
              <a:t>Gedrag en zijn moet je los zien van elkaar. </a:t>
            </a:r>
          </a:p>
          <a:p>
            <a:pPr marL="742950" indent="-742950">
              <a:buAutoNum type="arabicPeriod"/>
            </a:pPr>
            <a:r>
              <a:rPr lang="nl-NL" sz="3200" dirty="0">
                <a:latin typeface="Tw Cen MT Condensed" panose="020B0606020104020203" pitchFamily="34" charset="0"/>
              </a:rPr>
              <a:t>De leraar maakt het verschil</a:t>
            </a:r>
          </a:p>
          <a:p>
            <a:pPr marL="742950" indent="-742950">
              <a:buAutoNum type="arabicPeriod"/>
            </a:pPr>
            <a:r>
              <a:rPr lang="nl-NL" sz="3200" dirty="0">
                <a:latin typeface="Tw Cen MT Condensed" panose="020B0606020104020203" pitchFamily="34" charset="0"/>
              </a:rPr>
              <a:t>Het onderwijs moet aansluiten op de onderwijsbehoeften van de leerling. </a:t>
            </a:r>
          </a:p>
          <a:p>
            <a:endParaRPr lang="nl-NL" sz="4400" dirty="0">
              <a:latin typeface="Tw Cen MT Condensed" panose="020B0606020104020203" pitchFamily="34" charset="0"/>
            </a:endParaRPr>
          </a:p>
        </p:txBody>
      </p:sp>
      <p:pic>
        <p:nvPicPr>
          <p:cNvPr id="2" name="547a4ce5dfdc4cee8d90ac523afd230c">
            <a:hlinkClick r:id="" action="ppaction://media"/>
            <a:extLst>
              <a:ext uri="{FF2B5EF4-FFF2-40B4-BE49-F238E27FC236}">
                <a16:creationId xmlns:a16="http://schemas.microsoft.com/office/drawing/2014/main" id="{5DF2F335-FF71-4770-9340-E4AAB27B4D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0888" y="496420"/>
            <a:ext cx="2338955" cy="41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5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C5E0E5-2989-4B7B-A145-1F6E034D1D6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273383" y="5769429"/>
            <a:ext cx="1624703" cy="83640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06D6D6-396D-474C-BDC9-5F0741771DC3}"/>
              </a:ext>
            </a:extLst>
          </p:cNvPr>
          <p:cNvSpPr txBox="1"/>
          <p:nvPr/>
        </p:nvSpPr>
        <p:spPr>
          <a:xfrm>
            <a:off x="295182" y="544603"/>
            <a:ext cx="1151581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Tw Cen MT Condensed" panose="020B0606020104020203" pitchFamily="34" charset="0"/>
              </a:rPr>
              <a:t>Module 2 - Groepsvorming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r>
              <a:rPr lang="nl-NL" sz="3200" dirty="0">
                <a:latin typeface="Tw Cen MT Condensed" panose="020B0606020104020203" pitchFamily="34" charset="0"/>
              </a:rPr>
              <a:t>Uitleg over de 5 fasen van groepsvorming.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Per fase: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Theoretische kennis over inhoud van de fase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Wat betekent deze fase voor jouw handelen als leraar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Wat kan je verwachten aan gedrag bij de leerlingen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Praktische tips voor activiteiten per fase</a:t>
            </a:r>
          </a:p>
        </p:txBody>
      </p:sp>
      <p:pic>
        <p:nvPicPr>
          <p:cNvPr id="2" name="c0f0a0c2b76a403ba5b9ac31e0466c64">
            <a:hlinkClick r:id="" action="ppaction://media"/>
            <a:extLst>
              <a:ext uri="{FF2B5EF4-FFF2-40B4-BE49-F238E27FC236}">
                <a16:creationId xmlns:a16="http://schemas.microsoft.com/office/drawing/2014/main" id="{53DED842-0551-477A-95C8-07224116BF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6730" y="642575"/>
            <a:ext cx="214665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C5E0E5-2989-4B7B-A145-1F6E034D1D6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273383" y="5769429"/>
            <a:ext cx="1624703" cy="83640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06D6D6-396D-474C-BDC9-5F0741771DC3}"/>
              </a:ext>
            </a:extLst>
          </p:cNvPr>
          <p:cNvSpPr txBox="1"/>
          <p:nvPr/>
        </p:nvSpPr>
        <p:spPr>
          <a:xfrm>
            <a:off x="295182" y="544603"/>
            <a:ext cx="115158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Tw Cen MT Condensed" panose="020B0606020104020203" pitchFamily="34" charset="0"/>
              </a:rPr>
              <a:t>Module 3 - Regels &amp; routines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r>
              <a:rPr lang="nl-NL" sz="3200" dirty="0">
                <a:latin typeface="Tw Cen MT Condensed" panose="020B0606020104020203" pitchFamily="34" charset="0"/>
              </a:rPr>
              <a:t>Belang van regels &amp; routines. 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Leraar moet hierover nagedacht hebben. 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Zorgen voor duidelijkheid en voorspelbaarheid.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Voorwaarde om tot leren/werken/plezier te komen. 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Kenmerken van een goede regel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Hoe bied je een regel/routine aan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Hoe oefen je een regel/routine in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Aandacht samenwerken met een duo collega</a:t>
            </a:r>
          </a:p>
        </p:txBody>
      </p:sp>
      <p:pic>
        <p:nvPicPr>
          <p:cNvPr id="2" name="e0fab2dcd758432297e26f87f3378eed">
            <a:hlinkClick r:id="" action="ppaction://media"/>
            <a:extLst>
              <a:ext uri="{FF2B5EF4-FFF2-40B4-BE49-F238E27FC236}">
                <a16:creationId xmlns:a16="http://schemas.microsoft.com/office/drawing/2014/main" id="{A275AA1E-D181-4F3E-9426-E1B18A31F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6199" y="544603"/>
            <a:ext cx="244718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4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C5E0E5-2989-4B7B-A145-1F6E034D1D6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273383" y="5769429"/>
            <a:ext cx="1624703" cy="83640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06D6D6-396D-474C-BDC9-5F0741771DC3}"/>
              </a:ext>
            </a:extLst>
          </p:cNvPr>
          <p:cNvSpPr txBox="1"/>
          <p:nvPr/>
        </p:nvSpPr>
        <p:spPr>
          <a:xfrm>
            <a:off x="295182" y="544603"/>
            <a:ext cx="1151581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Tw Cen MT Condensed" panose="020B0606020104020203" pitchFamily="34" charset="0"/>
              </a:rPr>
              <a:t>Module 4 - Verwachtingen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r>
              <a:rPr lang="nl-NL" sz="3200" dirty="0">
                <a:latin typeface="Tw Cen MT Condensed" panose="020B0606020104020203" pitchFamily="34" charset="0"/>
              </a:rPr>
              <a:t>Hoe spreek je een verwachting uit?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Wat mag je eigenlijk verwachten? 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Concreet, specifiek en meetbaar.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Stappenplan voor het uitspreken van een verwachting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Aandacht voor de letterlijke positie van de leraar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Focus op kinderen iets leren wat ze niet kunnen in plaats van klagen over dat wat ze (nog niet lijken) te kunnen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Uitleg over hoe je verwachtingen uitspreken afbouwt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Verschil &amp; overeenkomst jonge en oude leerling</a:t>
            </a:r>
          </a:p>
        </p:txBody>
      </p:sp>
      <p:pic>
        <p:nvPicPr>
          <p:cNvPr id="2" name="77f4fe799fdd4821affe3baf74ad39a6">
            <a:hlinkClick r:id="" action="ppaction://media"/>
            <a:extLst>
              <a:ext uri="{FF2B5EF4-FFF2-40B4-BE49-F238E27FC236}">
                <a16:creationId xmlns:a16="http://schemas.microsoft.com/office/drawing/2014/main" id="{7967D572-8BE0-478E-AC27-8835839A2D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065" y="446314"/>
            <a:ext cx="2135449" cy="379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5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C5E0E5-2989-4B7B-A145-1F6E034D1D6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273383" y="5769429"/>
            <a:ext cx="1624703" cy="83640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06D6D6-396D-474C-BDC9-5F0741771DC3}"/>
              </a:ext>
            </a:extLst>
          </p:cNvPr>
          <p:cNvSpPr txBox="1"/>
          <p:nvPr/>
        </p:nvSpPr>
        <p:spPr>
          <a:xfrm>
            <a:off x="316954" y="511946"/>
            <a:ext cx="1151581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Tw Cen MT Condensed" panose="020B0606020104020203" pitchFamily="34" charset="0"/>
              </a:rPr>
              <a:t>Module 5 - Straffen &amp; belonen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r>
              <a:rPr lang="nl-NL" sz="3200" dirty="0">
                <a:latin typeface="Tw Cen MT Condensed" panose="020B0606020104020203" pitchFamily="34" charset="0"/>
              </a:rPr>
              <a:t>Orde houden, omgaan met bijzonder &amp; gewoon 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gedrag en daarbij horende leerkrachtvaardigheden.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1 acceptabel percentage leerlingen dat luistert,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namelijk 100 %.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Focus op positieve benadering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Uitleg mogelijk te plegen interventies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Belang van leerlingen iets leren </a:t>
            </a:r>
            <a:r>
              <a:rPr lang="nl-NL" sz="3200" dirty="0" err="1">
                <a:latin typeface="Tw Cen MT Condensed" panose="020B0606020104020203" pitchFamily="34" charset="0"/>
              </a:rPr>
              <a:t>ipv</a:t>
            </a:r>
            <a:r>
              <a:rPr lang="nl-NL" sz="3200" dirty="0">
                <a:latin typeface="Tw Cen MT Condensed" panose="020B0606020104020203" pitchFamily="34" charset="0"/>
              </a:rPr>
              <a:t> klagen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Effect van belonen op groep en/of leerling </a:t>
            </a:r>
          </a:p>
          <a:p>
            <a:pPr marL="457200" indent="-457200">
              <a:buFontTx/>
              <a:buChar char="-"/>
            </a:pPr>
            <a:endParaRPr lang="nl-NL" sz="3200" dirty="0">
              <a:latin typeface="Tw Cen MT Condensed" panose="020B0606020104020203" pitchFamily="34" charset="0"/>
            </a:endParaRPr>
          </a:p>
        </p:txBody>
      </p:sp>
      <p:pic>
        <p:nvPicPr>
          <p:cNvPr id="2" name="c38cf02fe6af4e4a8d6f702c6877fdc3">
            <a:hlinkClick r:id="" action="ppaction://media"/>
            <a:extLst>
              <a:ext uri="{FF2B5EF4-FFF2-40B4-BE49-F238E27FC236}">
                <a16:creationId xmlns:a16="http://schemas.microsoft.com/office/drawing/2014/main" id="{8B745CEC-B69D-43AB-BD54-345B47D15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2653" y="575463"/>
            <a:ext cx="2380730" cy="42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8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C5E0E5-2989-4B7B-A145-1F6E034D1D6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0273383" y="5769429"/>
            <a:ext cx="1624703" cy="83640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06D6D6-396D-474C-BDC9-5F0741771DC3}"/>
              </a:ext>
            </a:extLst>
          </p:cNvPr>
          <p:cNvSpPr txBox="1"/>
          <p:nvPr/>
        </p:nvSpPr>
        <p:spPr>
          <a:xfrm>
            <a:off x="295182" y="544603"/>
            <a:ext cx="1151581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Tw Cen MT Condensed" panose="020B0606020104020203" pitchFamily="34" charset="0"/>
              </a:rPr>
              <a:t>Module 6 - Lesgeven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r>
              <a:rPr lang="nl-NL" sz="3200" dirty="0">
                <a:latin typeface="Tw Cen MT Condensed" panose="020B0606020104020203" pitchFamily="34" charset="0"/>
              </a:rPr>
              <a:t>Basis opbouw van een sterke les. 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Benoemen verschillende type onderwijs.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Benadrukken rol van de leraar </a:t>
            </a:r>
            <a:r>
              <a:rPr lang="nl-NL" dirty="0">
                <a:latin typeface="Tw Cen MT Condensed" panose="020B0606020104020203" pitchFamily="34" charset="0"/>
                <a:sym typeface="Wingdings" panose="05000000000000000000" pitchFamily="2" charset="2"/>
              </a:rPr>
              <a:t></a:t>
            </a:r>
            <a:r>
              <a:rPr lang="nl-NL" sz="3200" dirty="0">
                <a:latin typeface="Tw Cen MT Condensed" panose="020B0606020104020203" pitchFamily="34" charset="0"/>
                <a:sym typeface="Wingdings" panose="05000000000000000000" pitchFamily="2" charset="2"/>
              </a:rPr>
              <a:t> modellen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  <a:sym typeface="Wingdings" panose="05000000000000000000" pitchFamily="2" charset="2"/>
              </a:rPr>
              <a:t>Aandacht voor differentiëren 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Belang van goede voorbereiding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Benoemen tools digibord (timer en stoplicht)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Lesmodel bij de kleuters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Verschil nieuwe lesstof en herhaling en daarbij horend doel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Stimuleren kritisch blijven kijken naar de methode </a:t>
            </a:r>
          </a:p>
        </p:txBody>
      </p:sp>
      <p:pic>
        <p:nvPicPr>
          <p:cNvPr id="2" name="eac4f1a330ab4e19a318b7dcbf44109d">
            <a:hlinkClick r:id="" action="ppaction://media"/>
            <a:extLst>
              <a:ext uri="{FF2B5EF4-FFF2-40B4-BE49-F238E27FC236}">
                <a16:creationId xmlns:a16="http://schemas.microsoft.com/office/drawing/2014/main" id="{70FAF880-F638-4ED7-B838-0753E2D654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7086" y="685800"/>
            <a:ext cx="2306297" cy="40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C5E0E5-2989-4B7B-A145-1F6E034D1D6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273383" y="5769429"/>
            <a:ext cx="1624703" cy="83640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06D6D6-396D-474C-BDC9-5F0741771DC3}"/>
              </a:ext>
            </a:extLst>
          </p:cNvPr>
          <p:cNvSpPr txBox="1"/>
          <p:nvPr/>
        </p:nvSpPr>
        <p:spPr>
          <a:xfrm>
            <a:off x="295182" y="544603"/>
            <a:ext cx="1151581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Tw Cen MT Condensed" panose="020B0606020104020203" pitchFamily="34" charset="0"/>
              </a:rPr>
              <a:t>Module 7 - Start van je dag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r>
              <a:rPr lang="nl-NL" sz="3200" dirty="0">
                <a:latin typeface="Tw Cen MT Condensed" panose="020B0606020104020203" pitchFamily="34" charset="0"/>
              </a:rPr>
              <a:t>Start van de dag zet de toon. </a:t>
            </a:r>
          </a:p>
          <a:p>
            <a:r>
              <a:rPr lang="nl-NL" sz="3200" dirty="0">
                <a:latin typeface="Tw Cen MT Condensed" panose="020B0606020104020203" pitchFamily="34" charset="0"/>
              </a:rPr>
              <a:t>Elke dag een nieuwe kans in het onderwijs.</a:t>
            </a:r>
          </a:p>
          <a:p>
            <a:endParaRPr lang="nl-NL" sz="3200" dirty="0">
              <a:latin typeface="Tw Cen MT Condensed" panose="020B06060201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Goede voorbereiding elke dag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Begroeten van de leerlingen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Uitspreken van je verwachtingen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Wat doen leerlingen als ze binnenkomen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Aandacht voor kleuters</a:t>
            </a:r>
          </a:p>
          <a:p>
            <a:pPr marL="457200" indent="-457200">
              <a:buFontTx/>
              <a:buChar char="-"/>
            </a:pPr>
            <a:r>
              <a:rPr lang="nl-NL" sz="3200" dirty="0">
                <a:latin typeface="Tw Cen MT Condensed" panose="020B0606020104020203" pitchFamily="34" charset="0"/>
              </a:rPr>
              <a:t>Mogelijkheid van een begintaak</a:t>
            </a:r>
            <a:endParaRPr lang="nl-NL" sz="4400" dirty="0">
              <a:latin typeface="Tw Cen MT Condensed" panose="020B0606020104020203" pitchFamily="34" charset="0"/>
            </a:endParaRPr>
          </a:p>
        </p:txBody>
      </p:sp>
      <p:pic>
        <p:nvPicPr>
          <p:cNvPr id="2" name="094027a9282e49c0899dc8a9accfdc5c">
            <a:hlinkClick r:id="" action="ppaction://media"/>
            <a:extLst>
              <a:ext uri="{FF2B5EF4-FFF2-40B4-BE49-F238E27FC236}">
                <a16:creationId xmlns:a16="http://schemas.microsoft.com/office/drawing/2014/main" id="{FAFD50EC-B052-475E-8336-3B55A5307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0999" y="544603"/>
            <a:ext cx="2502384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5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533</Words>
  <Application>Microsoft Office PowerPoint</Application>
  <PresentationFormat>Breedbeeld</PresentationFormat>
  <Paragraphs>124</Paragraphs>
  <Slides>12</Slides>
  <Notes>1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Tw Cen MT Condensed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Renee van Eijk</dc:creator>
  <cp:lastModifiedBy>Renee van Eijk</cp:lastModifiedBy>
  <cp:revision>13</cp:revision>
  <dcterms:created xsi:type="dcterms:W3CDTF">2020-03-29T08:28:40Z</dcterms:created>
  <dcterms:modified xsi:type="dcterms:W3CDTF">2020-06-21T16:41:35Z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